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27DB3-076E-43AA-AB0F-375D9ECA776D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7D31D-8D6A-4F93-BAAE-00C91BD2E8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57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185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143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578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948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27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47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689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342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92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329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8CD96-35B8-4E8E-B551-FFDAD7948D02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04DB-19B7-4F79-A2A7-177F3760F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893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32766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Preparing for the Future!</a:t>
            </a:r>
            <a:endParaRPr lang="en-US" sz="4000" b="1" dirty="0">
              <a:latin typeface="Arial Black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0259"/>
            <a:ext cx="1803640" cy="2702273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1000"/>
            <a:ext cx="1828800" cy="2739970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40" y="4287637"/>
            <a:ext cx="3352800" cy="2315603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87419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381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Career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6858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How different could your life be if you had a …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871379">
            <a:off x="381000" y="1042535"/>
            <a:ext cx="4038600" cy="26797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990600" y="48768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Std" pitchFamily="66" charset="0"/>
              </a:rPr>
              <a:t>Instead of a…    	JOB!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Std" pitchFamily="66" charset="0"/>
            </a:endParaRPr>
          </a:p>
        </p:txBody>
      </p:sp>
      <p:pic>
        <p:nvPicPr>
          <p:cNvPr id="3074" name="Picture 2" descr="http://t1.gstatic.com/images?q=tbn:ANd9GcTgtvfOqSunkmRxbQoPniLg_KkYAQq8mH1dC3vg54bzTGX-kP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399" y="3810000"/>
            <a:ext cx="4444997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71929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89" y="304800"/>
            <a:ext cx="4534711" cy="300185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734" y="3581400"/>
            <a:ext cx="4627821" cy="307160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181601" y="609600"/>
            <a:ext cx="35610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Which would suit your lifestyle considering the type of work you chose… </a:t>
            </a:r>
            <a:endParaRPr lang="en-US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733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THIS?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590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THIS???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976630"/>
            <a:ext cx="2009775" cy="1913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3129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648200"/>
            <a:ext cx="6484467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“ Failure is the opportunity to begin again more intelligently”</a:t>
            </a:r>
          </a:p>
          <a:p>
            <a:pPr algn="r"/>
            <a:r>
              <a:rPr lang="en-US" sz="2800" i="1" dirty="0" smtClean="0">
                <a:latin typeface="AngsanaUPC" pitchFamily="18" charset="-34"/>
                <a:cs typeface="AngsanaUPC" pitchFamily="18" charset="-34"/>
              </a:rPr>
              <a:t>Henry Ford</a:t>
            </a:r>
            <a:endParaRPr lang="en-US" sz="2800" i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2133600"/>
            <a:ext cx="5562600" cy="1815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Destiny is not a matter of chance, it is a matter of choice; it is not a thing to be waited for, it is a thing to be achieved.</a:t>
            </a:r>
          </a:p>
          <a:p>
            <a:pPr algn="r"/>
            <a:r>
              <a:rPr lang="en-US" sz="2800" i="1" dirty="0" smtClean="0">
                <a:latin typeface="AngsanaUPC" pitchFamily="18" charset="-34"/>
                <a:cs typeface="AngsanaUPC" pitchFamily="18" charset="-34"/>
              </a:rPr>
              <a:t>William Jennings Bryan</a:t>
            </a:r>
            <a:endParaRPr lang="en-US" sz="2800" i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 rot="20554402">
            <a:off x="430906" y="613613"/>
            <a:ext cx="4328530" cy="1505545"/>
          </a:xfrm>
          <a:prstGeom prst="snip1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Your Future </a:t>
            </a:r>
            <a:r>
              <a:rPr lang="en-US" sz="2800" dirty="0" smtClean="0"/>
              <a:t>is about the little choices that you make each and every day!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83501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" y="0"/>
            <a:ext cx="90723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533400"/>
            <a:ext cx="822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osture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ctive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listening</a:t>
            </a: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espect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others and yourself</a:t>
            </a: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ake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notes</a:t>
            </a: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xpress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your interest in the speaker</a:t>
            </a: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ngage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in your learning!</a:t>
            </a:r>
          </a:p>
          <a:p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faster you do this,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more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FUN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we get to have!</a:t>
            </a: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745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Chico State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Chico State University guarantees you acceptance to the university!</a:t>
            </a:r>
          </a:p>
          <a:p>
            <a:r>
              <a:rPr lang="en-US" dirty="0" smtClean="0"/>
              <a:t>Many people apply to get in but only a few get accepted.</a:t>
            </a:r>
          </a:p>
          <a:p>
            <a:r>
              <a:rPr lang="en-US" dirty="0" smtClean="0"/>
              <a:t>You are in the accepted few if</a:t>
            </a:r>
            <a:r>
              <a:rPr lang="en-US" dirty="0" smtClean="0"/>
              <a:t>……..</a:t>
            </a:r>
          </a:p>
          <a:p>
            <a:pPr lvl="6">
              <a:buFont typeface="Wingdings" pitchFamily="2" charset="2"/>
              <a:buChar char="ü"/>
            </a:pPr>
            <a:r>
              <a:rPr lang="en-US" dirty="0" smtClean="0"/>
              <a:t>Passed High School Courses within A-G (CSU Chico Eligibility)</a:t>
            </a:r>
          </a:p>
          <a:p>
            <a:pPr lvl="6">
              <a:buFont typeface="Wingdings" pitchFamily="2" charset="2"/>
              <a:buChar char="ü"/>
            </a:pPr>
            <a:r>
              <a:rPr lang="en-US" dirty="0" smtClean="0"/>
              <a:t>Need no remediation in Math and Writing</a:t>
            </a:r>
          </a:p>
          <a:p>
            <a:pPr lvl="6">
              <a:buFont typeface="Wingdings" pitchFamily="2" charset="2"/>
              <a:buChar char="ü"/>
            </a:pPr>
            <a:r>
              <a:rPr lang="en-US" dirty="0" smtClean="0"/>
              <a:t>Work hard to achieve the above</a:t>
            </a:r>
            <a:endParaRPr lang="en-US" dirty="0"/>
          </a:p>
        </p:txBody>
      </p:sp>
      <p:pic>
        <p:nvPicPr>
          <p:cNvPr id="1026" name="Picture 2" descr="C:\Users\rjadams\AppData\Local\Microsoft\Windows\Temporary Internet Files\Content.IE5\H2RU9KAG\MC9003681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0"/>
            <a:ext cx="1857146" cy="1721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10600" cy="661719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years from now imagine…</a:t>
            </a:r>
          </a:p>
          <a:p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old are you?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for a living?  What is your career?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live?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you dressed?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 of car are you driving?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on the weekends?</a:t>
            </a:r>
          </a:p>
          <a:p>
            <a:endParaRPr lang="en-US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***********************************************</a:t>
            </a:r>
          </a:p>
          <a:p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_______.  In 15 years, I’ll be ___ years old and I’ll be working as a _________ (career), living in ______ (city).  I will be wearing _________ and driving a _________.  On the weekends, I will _________________.</a:t>
            </a:r>
            <a:endParaRPr lang="en-US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538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Education Continues to be the Ticket to Higher Yearly Earnings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924" y="1933990"/>
            <a:ext cx="3060541" cy="38207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" y="1859200"/>
            <a:ext cx="8001000" cy="39703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High school dropout		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$22,250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Arial Black" pitchFamily="34" charset="0"/>
              </a:rPr>
              <a:t> High school graduate	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$31,400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Associate’s degree		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$ 38,500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Bachelors degree		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$51,300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Master’s degree		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$60,600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Doctoral degree		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$77,800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364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0" name="Picture 12" descr="http://t0.gstatic.com/images?q=tbn:ANd9GcSZnp_be_2ArUZowmPd227dVARk4O1YmaSXqwc5lqBGizj6stVN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0"/>
            <a:ext cx="2009775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BASIC Yearly Expenses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fairly Simple Lifestyle)</a:t>
            </a:r>
          </a:p>
          <a:p>
            <a:pPr algn="ctr"/>
            <a:endParaRPr lang="en-US" sz="2800" b="1" dirty="0" smtClean="0">
              <a:latin typeface="Arial Black" pitchFamily="34" charset="0"/>
            </a:endParaRP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172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TOTAL = $29,100 per year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7170" name="Picture 2" descr="http://marvelousmommy.com/wp-content/uploads/2011/01/house_-_bungalo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1752600" cy="11747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7400" y="1905000"/>
            <a:ext cx="1621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Rent/Mortgage</a:t>
            </a:r>
          </a:p>
          <a:p>
            <a:r>
              <a:rPr lang="en-US" dirty="0" smtClean="0"/>
              <a:t>($15,000/yr)</a:t>
            </a:r>
            <a:endParaRPr lang="en-US" dirty="0"/>
          </a:p>
        </p:txBody>
      </p:sp>
      <p:pic>
        <p:nvPicPr>
          <p:cNvPr id="7172" name="Picture 4" descr="http://f00.inventorspot.com/images/2000_ca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447800"/>
            <a:ext cx="1676400" cy="141236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62800" y="1676400"/>
            <a:ext cx="1242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</a:t>
            </a:r>
          </a:p>
          <a:p>
            <a:r>
              <a:rPr lang="en-US" dirty="0" smtClean="0"/>
              <a:t>($4,000/yr)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4419600"/>
            <a:ext cx="1811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Cable TV Satellite</a:t>
            </a:r>
          </a:p>
          <a:p>
            <a:r>
              <a:rPr lang="en-US" dirty="0" smtClean="0"/>
              <a:t>($900/yr)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895600"/>
            <a:ext cx="1463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 Insurance</a:t>
            </a:r>
          </a:p>
          <a:p>
            <a:r>
              <a:rPr lang="en-US" dirty="0" smtClean="0"/>
              <a:t>($700/yr)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81800" y="3962400"/>
            <a:ext cx="1242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 for Car</a:t>
            </a:r>
          </a:p>
          <a:p>
            <a:r>
              <a:rPr lang="en-US" dirty="0" smtClean="0"/>
              <a:t>($2,400/yr)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5486400"/>
            <a:ext cx="2249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Telephone/Cell Phone</a:t>
            </a:r>
          </a:p>
          <a:p>
            <a:r>
              <a:rPr lang="en-US" dirty="0" smtClean="0"/>
              <a:t>($700/yr)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5105400"/>
            <a:ext cx="1242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Groceries</a:t>
            </a:r>
          </a:p>
          <a:p>
            <a:r>
              <a:rPr lang="en-US" dirty="0" smtClean="0"/>
              <a:t>($3,800/yr)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124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Electric/Gas/Water</a:t>
            </a:r>
          </a:p>
          <a:p>
            <a:r>
              <a:rPr lang="en-US" dirty="0" smtClean="0"/>
              <a:t>$1,800/yr)</a:t>
            </a:r>
            <a:endParaRPr lang="en-US" dirty="0"/>
          </a:p>
        </p:txBody>
      </p:sp>
      <p:pic>
        <p:nvPicPr>
          <p:cNvPr id="7176" name="Picture 8" descr="http://t2.gstatic.com/images?q=tbn:ANd9GcRTg6vaJ3MVtwEuP_RUMaaSAkzg6D-NMDNoEAgO386swiGQvO9-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3048000"/>
            <a:ext cx="1371600" cy="990601"/>
          </a:xfrm>
          <a:prstGeom prst="rect">
            <a:avLst/>
          </a:prstGeom>
          <a:noFill/>
        </p:spPr>
      </p:pic>
      <p:pic>
        <p:nvPicPr>
          <p:cNvPr id="7182" name="Picture 14" descr="http://t2.gstatic.com/images?q=tbn:ANd9GcR6yMiT1mLYF1XFyA_fzWCa4POR72wx4_XK9RQoxAoB-iB8vejKTED_bGBsh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5486400"/>
            <a:ext cx="762000" cy="702931"/>
          </a:xfrm>
          <a:prstGeom prst="rect">
            <a:avLst/>
          </a:prstGeom>
          <a:noFill/>
        </p:spPr>
      </p:pic>
      <p:pic>
        <p:nvPicPr>
          <p:cNvPr id="7184" name="Picture 16" descr="http://t1.gstatic.com/images?q=tbn:ANd9GcSm1FlQhRCCt1tYpWqgFmrVgmXWuVP4-QvpwlqW1Md8GL2VuC4X"/>
          <p:cNvPicPr>
            <a:picLocks noChangeAspect="1" noChangeArrowheads="1"/>
          </p:cNvPicPr>
          <p:nvPr/>
        </p:nvPicPr>
        <p:blipFill>
          <a:blip r:embed="rId7" cstate="print"/>
          <a:srcRect t="28571"/>
          <a:stretch>
            <a:fillRect/>
          </a:stretch>
        </p:blipFill>
        <p:spPr bwMode="auto">
          <a:xfrm>
            <a:off x="1905000" y="5791200"/>
            <a:ext cx="550295" cy="381000"/>
          </a:xfrm>
          <a:prstGeom prst="rect">
            <a:avLst/>
          </a:prstGeom>
          <a:noFill/>
        </p:spPr>
      </p:pic>
      <p:pic>
        <p:nvPicPr>
          <p:cNvPr id="7186" name="Picture 18" descr="http://t1.gstatic.com/images?q=tbn:ANd9GcRB9ridSnDYs1p6rW8uluc4Z8UVN_l8wdmU6ytOQKVxJIyCzzbPd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4600" y="2895600"/>
            <a:ext cx="2047875" cy="646697"/>
          </a:xfrm>
          <a:prstGeom prst="rect">
            <a:avLst/>
          </a:prstGeom>
          <a:noFill/>
        </p:spPr>
      </p:pic>
      <p:pic>
        <p:nvPicPr>
          <p:cNvPr id="7188" name="Picture 20" descr="http://t1.gstatic.com/images?q=tbn:ANd9GcScjPRR2rauhGSJHcJoSkhGYuCyF-jaFzLy-jIKaCH5lBmBqv6Vg66_W_Y"/>
          <p:cNvPicPr>
            <a:picLocks noChangeAspect="1" noChangeArrowheads="1"/>
          </p:cNvPicPr>
          <p:nvPr/>
        </p:nvPicPr>
        <p:blipFill>
          <a:blip r:embed="rId9" cstate="print"/>
          <a:srcRect t="10884" b="12925"/>
          <a:stretch>
            <a:fillRect/>
          </a:stretch>
        </p:blipFill>
        <p:spPr bwMode="auto">
          <a:xfrm>
            <a:off x="5486400" y="3810000"/>
            <a:ext cx="1000125" cy="1066800"/>
          </a:xfrm>
          <a:prstGeom prst="rect">
            <a:avLst/>
          </a:prstGeom>
          <a:noFill/>
        </p:spPr>
      </p:pic>
      <p:pic>
        <p:nvPicPr>
          <p:cNvPr id="7190" name="Picture 22" descr="http://t3.gstatic.com/images?q=tbn:ANd9GcS6_YY1T1gZA96lYTV1HH-s0oFAMrBu13ACZKa-8QkMy4QczvGnvw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0" y="4800600"/>
            <a:ext cx="1372649" cy="129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992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OTHER Yearly Expenses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7912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GRAND TOTAL = </a:t>
            </a:r>
            <a:r>
              <a:rPr lang="en-US" sz="2800" b="1" dirty="0" smtClean="0">
                <a:solidFill>
                  <a:srgbClr val="FF0000"/>
                </a:solidFill>
              </a:rPr>
              <a:t>$42,000 </a:t>
            </a:r>
            <a:r>
              <a:rPr lang="en-US" sz="2800" b="1" dirty="0" smtClean="0">
                <a:solidFill>
                  <a:srgbClr val="FF0000"/>
                </a:solidFill>
              </a:rPr>
              <a:t>per year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For a “SIMPLE” life – Ice cream without the topping!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t0.gstatic.com/images?q=tbn:ANd9GcSXXaPRTy5Yd0aDDZbSIM0HFojEyBi4UdrKBrQ9SHBU1UmbONp2Fg"/>
          <p:cNvPicPr>
            <a:picLocks noChangeAspect="1" noChangeArrowheads="1"/>
          </p:cNvPicPr>
          <p:nvPr/>
        </p:nvPicPr>
        <p:blipFill>
          <a:blip r:embed="rId2" cstate="print"/>
          <a:srcRect r="47636"/>
          <a:stretch>
            <a:fillRect/>
          </a:stretch>
        </p:blipFill>
        <p:spPr bwMode="auto">
          <a:xfrm>
            <a:off x="381000" y="990600"/>
            <a:ext cx="1371600" cy="17430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2819400"/>
            <a:ext cx="113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Eating 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14478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191000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Doctor &amp; Dentist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5867400"/>
            <a:ext cx="991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Vacation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1447800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Shopping -Clothes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5257800"/>
            <a:ext cx="1769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Hair &amp; Grooming</a:t>
            </a:r>
            <a:endParaRPr lang="en-US" dirty="0"/>
          </a:p>
        </p:txBody>
      </p:sp>
      <p:pic>
        <p:nvPicPr>
          <p:cNvPr id="6148" name="Picture 4" descr="http://t2.gstatic.com/images?q=tbn:ANd9GcRkyDF6VesCXKHKwuX4IhM2yIVRyTtDneVZcHP3iJPK70tj4yODYpEv_e1qw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352800"/>
            <a:ext cx="1025957" cy="6858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25NrYhvH9qH0y78cRn_mQXybRkkdEXK07JQxpDQ1nymobgyifB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200400"/>
            <a:ext cx="685800" cy="875343"/>
          </a:xfrm>
          <a:prstGeom prst="rect">
            <a:avLst/>
          </a:prstGeom>
          <a:noFill/>
        </p:spPr>
      </p:pic>
      <p:pic>
        <p:nvPicPr>
          <p:cNvPr id="6152" name="Picture 8" descr="http://t2.gstatic.com/images?q=tbn:ANd9GcSkrga28IuD3RhqQeqpcBnrmc_xw0j_bRdLesEqc_nZGAQZhz7eg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828800"/>
            <a:ext cx="1717622" cy="1143000"/>
          </a:xfrm>
          <a:prstGeom prst="rect">
            <a:avLst/>
          </a:prstGeom>
          <a:noFill/>
        </p:spPr>
      </p:pic>
      <p:pic>
        <p:nvPicPr>
          <p:cNvPr id="6154" name="Picture 10" descr="http://t2.gstatic.com/images?q=tbn:ANd9GcQupblD6RrlW34nMlBBY6TV1NfbVLMnhiWC2fuV6RANs6TkEhI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495800"/>
            <a:ext cx="1219200" cy="11403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5486400"/>
            <a:ext cx="159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Music concerts</a:t>
            </a:r>
            <a:endParaRPr lang="en-US" dirty="0"/>
          </a:p>
        </p:txBody>
      </p:sp>
      <p:pic>
        <p:nvPicPr>
          <p:cNvPr id="6156" name="Picture 12" descr="http://t2.gstatic.com/images?q=tbn:ANd9GcT_VR5HVpILtBkt0jqnatcCbfpiic5mm4cOY-nlKXs5kMGZfCaLDT0K7bh--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3810000"/>
            <a:ext cx="1809750" cy="1257301"/>
          </a:xfrm>
          <a:prstGeom prst="rect">
            <a:avLst/>
          </a:prstGeom>
          <a:noFill/>
        </p:spPr>
      </p:pic>
      <p:pic>
        <p:nvPicPr>
          <p:cNvPr id="6162" name="Picture 18" descr="http://t0.gstatic.com/images?q=tbn:ANd9GcTZ9L8vppP1lcnn8GtyKjBFpU64ju6jKNZorVNinVxKo9Bh4oI7o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4600" y="3200400"/>
            <a:ext cx="1581606" cy="1371600"/>
          </a:xfrm>
          <a:prstGeom prst="rect">
            <a:avLst/>
          </a:prstGeom>
          <a:noFill/>
        </p:spPr>
      </p:pic>
      <p:pic>
        <p:nvPicPr>
          <p:cNvPr id="6160" name="Picture 16" descr="http://t2.gstatic.com/images?q=tbn:ANd9GcQrQy6xDQgbO650-xCieNBx1kdiUotUTMUMxQ7jLJra9FRvQqUZ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1828800"/>
            <a:ext cx="1807949" cy="1447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96000" y="4419600"/>
            <a:ext cx="2156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Going to the Movies</a:t>
            </a:r>
            <a:endParaRPr lang="en-US" dirty="0"/>
          </a:p>
        </p:txBody>
      </p:sp>
      <p:pic>
        <p:nvPicPr>
          <p:cNvPr id="6164" name="Picture 20" descr="http://t3.gstatic.com/images?q=tbn:ANd9GcS495SDEoefn_W9HNFJMnunLV6uhloD4KPo5WgKYbsECTq5P5NHo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53200" y="4724400"/>
            <a:ext cx="1295400" cy="12444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79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BUT WHAT ABOUT…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780782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GRAND TOTAL =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$53,000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year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For a “SIMPLE” life – ice cream without the topping!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t2.gstatic.com/images?q=tbn:ANd9GcSAqSfBoTxeGoddVqUu_ZVbfA79OIpWilhd0jy_j5eNQhnHK0K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1971675" cy="23241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124" name="Picture 4" descr="http://t0.gstatic.com/images?q=tbn:ANd9GcT3bX5mrWxiAHLdGE8iK8BlGwCf3QGAR3n2TlvHpWOXMAt70GH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352800"/>
            <a:ext cx="2286000" cy="15240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126" name="Picture 6" descr="http://t1.gstatic.com/images?q=tbn:ANd9GcR-E-jO2lwZOWAYPwot8QbZFVdgNcp_XwdkO8-gV1GL632W6WV36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295400"/>
            <a:ext cx="2505075" cy="1828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219200" y="3657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Saving Money </a:t>
            </a:r>
          </a:p>
          <a:p>
            <a:r>
              <a:rPr lang="en-US" dirty="0" smtClean="0"/>
              <a:t>for Something you really want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4953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Paying your Taxes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3276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Emergencies that you don’t see coming</a:t>
            </a:r>
          </a:p>
        </p:txBody>
      </p:sp>
    </p:spTree>
    <p:extLst>
      <p:ext uri="{BB962C8B-B14F-4D97-AF65-F5344CB8AC3E}">
        <p14:creationId xmlns="" xmlns:p14="http://schemas.microsoft.com/office/powerpoint/2010/main" val="412419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1534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WHY GO TO COLLEGE?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Opportunities for a better life!</a:t>
            </a:r>
          </a:p>
          <a:p>
            <a:pPr algn="ctr"/>
            <a:endParaRPr lang="en-US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Personal fulfillment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New self confidence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Increased knowledge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Career flexibility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Insight to help others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Ability to work with diverse </a:t>
            </a: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people</a:t>
            </a:r>
            <a:endParaRPr lang="en-US" sz="24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Problem solving skills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Capacity to make the world better</a:t>
            </a:r>
            <a:endParaRPr lang="en-US" sz="2400" dirty="0" smtClean="0">
              <a:solidFill>
                <a:srgbClr val="92D050"/>
              </a:solidFill>
              <a:latin typeface="Arial Black" pitchFamily="34" charset="0"/>
            </a:endParaRPr>
          </a:p>
          <a:p>
            <a:pPr algn="ctr"/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098" name="Picture 2" descr="http://t1.gstatic.com/images?q=tbn:ANd9GcSjs9EmhtAZjGqrYfm_IBApXEWapVaOcKBfQXCF8qVsDoJtiisx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3505200" cy="2921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7090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puzzle</Template>
  <TotalTime>870</TotalTime>
  <Words>491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 </vt:lpstr>
      <vt:lpstr>Chico State University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Olson</dc:creator>
  <cp:lastModifiedBy>Rob Adams</cp:lastModifiedBy>
  <cp:revision>24</cp:revision>
  <dcterms:created xsi:type="dcterms:W3CDTF">2012-03-16T13:08:22Z</dcterms:created>
  <dcterms:modified xsi:type="dcterms:W3CDTF">2012-04-20T23:24:15Z</dcterms:modified>
</cp:coreProperties>
</file>